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Copperplate Gothic 32 AB" charset="1" panose="020E0807020206020404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3.jpe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862651" y="257175"/>
            <a:ext cx="7425349" cy="9407063"/>
          </a:xfrm>
          <a:custGeom>
            <a:avLst/>
            <a:gdLst/>
            <a:ahLst/>
            <a:cxnLst/>
            <a:rect r="r" b="b" t="t" l="l"/>
            <a:pathLst>
              <a:path h="9407063" w="7425349">
                <a:moveTo>
                  <a:pt x="0" y="0"/>
                </a:moveTo>
                <a:lnTo>
                  <a:pt x="7425349" y="0"/>
                </a:lnTo>
                <a:lnTo>
                  <a:pt x="7425349" y="9407063"/>
                </a:lnTo>
                <a:lnTo>
                  <a:pt x="0" y="940706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9000"/>
            </a:blip>
            <a:stretch>
              <a:fillRect l="-147467" t="-3109" r="-13788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263360" y="730675"/>
            <a:ext cx="10093513" cy="928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9"/>
              </a:lnSpc>
            </a:pPr>
            <a:r>
              <a:rPr lang="en-US" sz="5876">
                <a:solidFill>
                  <a:srgbClr val="EFE131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DIGITAL PORTFOLIO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8135" y="2042421"/>
            <a:ext cx="3710434" cy="607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9"/>
              </a:lnSpc>
              <a:spcBef>
                <a:spcPct val="0"/>
              </a:spcBef>
            </a:pPr>
            <a:r>
              <a:rPr lang="en-US" sz="3876">
                <a:solidFill>
                  <a:srgbClr val="EFE131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NAME: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032872"/>
            <a:ext cx="2759869" cy="639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79"/>
              </a:lnSpc>
              <a:spcBef>
                <a:spcPct val="0"/>
              </a:spcBef>
            </a:pPr>
            <a:r>
              <a:rPr lang="en-US" sz="4076">
                <a:solidFill>
                  <a:srgbClr val="EFE131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REG NO: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53417" y="3853470"/>
            <a:ext cx="2759869" cy="607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9"/>
              </a:lnSpc>
              <a:spcBef>
                <a:spcPct val="0"/>
              </a:spcBef>
            </a:pPr>
            <a:r>
              <a:rPr lang="en-US" sz="3876">
                <a:solidFill>
                  <a:srgbClr val="EFE131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NMID: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647562"/>
            <a:ext cx="4420493" cy="607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9"/>
              </a:lnSpc>
              <a:spcBef>
                <a:spcPct val="0"/>
              </a:spcBef>
            </a:pPr>
            <a:r>
              <a:rPr lang="en-US" sz="3876">
                <a:solidFill>
                  <a:srgbClr val="EFE131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DEPARTMENT: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36340" y="6226351"/>
            <a:ext cx="3144589" cy="607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9"/>
              </a:lnSpc>
              <a:spcBef>
                <a:spcPct val="0"/>
              </a:spcBef>
            </a:pPr>
            <a:r>
              <a:rPr lang="en-US" sz="3876">
                <a:solidFill>
                  <a:srgbClr val="EFE131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COLLEGE: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36340" y="2042421"/>
            <a:ext cx="8229600" cy="607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9"/>
              </a:lnSpc>
              <a:spcBef>
                <a:spcPct val="0"/>
              </a:spcBef>
            </a:pPr>
            <a:r>
              <a:rPr lang="en-US" sz="3876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 D.HEMACHANDRU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788718" y="3030660"/>
            <a:ext cx="3473648" cy="607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9"/>
              </a:lnSpc>
              <a:spcBef>
                <a:spcPct val="0"/>
              </a:spcBef>
            </a:pPr>
            <a:r>
              <a:rPr lang="en-US" sz="3876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2428A0018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408634" y="3853470"/>
            <a:ext cx="7583984" cy="607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9"/>
              </a:lnSpc>
              <a:spcBef>
                <a:spcPct val="0"/>
              </a:spcBef>
            </a:pPr>
            <a:r>
              <a:rPr lang="en-US" sz="3876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ASBRU262428A0018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600174" y="4684482"/>
            <a:ext cx="7756699" cy="11215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9"/>
              </a:lnSpc>
              <a:spcBef>
                <a:spcPct val="0"/>
              </a:spcBef>
            </a:pPr>
            <a:r>
              <a:rPr lang="en-US" sz="3876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BSC.DIGITAL AND CYBER FORENSICS SCIENCE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788569" y="6226351"/>
            <a:ext cx="8723973" cy="877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3"/>
              </a:lnSpc>
              <a:spcBef>
                <a:spcPct val="0"/>
              </a:spcBef>
            </a:pPr>
            <a:r>
              <a:rPr lang="en-US" sz="3070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SHRI NEHRU MAHA VIDYALAYA COLLEGE OF ARTS AND SCIENCE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47801" y="6135308"/>
            <a:ext cx="4611628" cy="2592775"/>
          </a:xfrm>
          <a:custGeom>
            <a:avLst/>
            <a:gdLst/>
            <a:ahLst/>
            <a:cxnLst/>
            <a:rect r="r" b="b" t="t" l="l"/>
            <a:pathLst>
              <a:path h="2592775" w="4611628">
                <a:moveTo>
                  <a:pt x="0" y="0"/>
                </a:moveTo>
                <a:lnTo>
                  <a:pt x="4611627" y="0"/>
                </a:lnTo>
                <a:lnTo>
                  <a:pt x="4611627" y="2592775"/>
                </a:lnTo>
                <a:lnTo>
                  <a:pt x="0" y="25927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035239" y="6174403"/>
            <a:ext cx="4542091" cy="2553679"/>
          </a:xfrm>
          <a:custGeom>
            <a:avLst/>
            <a:gdLst/>
            <a:ahLst/>
            <a:cxnLst/>
            <a:rect r="r" b="b" t="t" l="l"/>
            <a:pathLst>
              <a:path h="2553679" w="4542091">
                <a:moveTo>
                  <a:pt x="0" y="0"/>
                </a:moveTo>
                <a:lnTo>
                  <a:pt x="4542091" y="0"/>
                </a:lnTo>
                <a:lnTo>
                  <a:pt x="4542091" y="2553680"/>
                </a:lnTo>
                <a:lnTo>
                  <a:pt x="0" y="25536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-5457825" y="714004"/>
            <a:ext cx="28289250" cy="1096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90"/>
              </a:lnSpc>
              <a:spcBef>
                <a:spcPct val="0"/>
              </a:spcBef>
            </a:pPr>
            <a:r>
              <a:rPr lang="en-US" sz="7038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RESULTS AND SCREENSHOTS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14350" y="2417537"/>
            <a:ext cx="17259300" cy="3717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01"/>
              </a:lnSpc>
              <a:spcBef>
                <a:spcPct val="0"/>
              </a:spcBef>
            </a:pPr>
            <a:r>
              <a:rPr lang="en-US" sz="304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THE PORTFOLIO WEBSITE EFFECTIVELY HIGHLIGHTS MY SKILLS, EDUCATION, PROJECTS, AND</a:t>
            </a:r>
          </a:p>
          <a:p>
            <a:pPr algn="just">
              <a:lnSpc>
                <a:spcPts val="3201"/>
              </a:lnSpc>
              <a:spcBef>
                <a:spcPct val="0"/>
              </a:spcBef>
            </a:pPr>
            <a:r>
              <a:rPr lang="en-US" sz="304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ACHIEVEMENTS IN A STRUCTURED MANNER. IT PROVIDES RECRUITERS AND PEERS WITH EASY</a:t>
            </a:r>
          </a:p>
          <a:p>
            <a:pPr algn="just">
              <a:lnSpc>
                <a:spcPts val="3201"/>
              </a:lnSpc>
              <a:spcBef>
                <a:spcPct val="0"/>
              </a:spcBef>
            </a:pPr>
            <a:r>
              <a:rPr lang="en-US" sz="304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ACCESS TO MY PROFESSIONAL DETAILS, IMPROVING VISIBILITY AND NETWORKING OPPORTUNITIES.</a:t>
            </a:r>
          </a:p>
          <a:p>
            <a:pPr algn="just">
              <a:lnSpc>
                <a:spcPts val="3201"/>
              </a:lnSpc>
              <a:spcBef>
                <a:spcPct val="0"/>
              </a:spcBef>
            </a:pPr>
            <a:r>
              <a:rPr lang="en-US" sz="304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THE RESPONSIVE DESIGN ENSURES A SMOOTH VIEWING EXPERIENCE ACROSS DEVICES, MAKING</a:t>
            </a:r>
          </a:p>
          <a:p>
            <a:pPr algn="just">
              <a:lnSpc>
                <a:spcPts val="3201"/>
              </a:lnSpc>
              <a:spcBef>
                <a:spcPct val="0"/>
              </a:spcBef>
            </a:pPr>
            <a:r>
              <a:rPr lang="en-US" sz="304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THE PORTFOLIO BOTH PRACTICAL AND IMPACTFUL.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1616199" y="571500"/>
            <a:ext cx="14862423" cy="15933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45"/>
              </a:lnSpc>
              <a:spcBef>
                <a:spcPct val="0"/>
              </a:spcBef>
            </a:pPr>
            <a:r>
              <a:rPr lang="en-US" sz="10138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CONCLUSION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14350" y="2660424"/>
            <a:ext cx="17002125" cy="5432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4"/>
              </a:lnSpc>
              <a:spcBef>
                <a:spcPct val="0"/>
              </a:spcBef>
            </a:pPr>
            <a:r>
              <a:rPr lang="en-US" sz="3690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THE PERSONAL PORTFOLIO WEBSITE SUCCESSFULLY PROVIDES A PROFESSIONAL PLATFORM FOR HEMACHANDRU TO SHOWCASE ACADEMIC ACHIEVEMENTS, TECHNICAL SKILLS, CERTIFICATIONS, AND PROJECTS IN AN ORGANIZED MANNER. IT SERVES AS A DIGITAL RESUME, ENHANCING VISIBILITY AND ACCESSIBILITY FOR RECRUITERS, PEERS, AND COLLABORATORS. WITH ITS RESPONSIVE DESIGN AND USER FRIENDLY LAYOUT, THE PORTFOLIO STRENGTHENS PERSONAL BRANDING AND SUPPORTS FUTURE CAREER OPPORTUNITIES.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18444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4152533"/>
            <a:ext cx="15583942" cy="1419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90"/>
              </a:lnSpc>
              <a:spcBef>
                <a:spcPct val="0"/>
              </a:spcBef>
            </a:pPr>
            <a:r>
              <a:rPr lang="en-US" sz="9038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18260" t="-4016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304948" y="1714867"/>
            <a:ext cx="8583127" cy="7363298"/>
            <a:chOff x="0" y="0"/>
            <a:chExt cx="1257627" cy="107889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57627" cy="1078894"/>
            </a:xfrm>
            <a:custGeom>
              <a:avLst/>
              <a:gdLst/>
              <a:ahLst/>
              <a:cxnLst/>
              <a:rect r="r" b="b" t="t" l="l"/>
              <a:pathLst>
                <a:path h="1078894" w="1257627">
                  <a:moveTo>
                    <a:pt x="35178" y="0"/>
                  </a:moveTo>
                  <a:lnTo>
                    <a:pt x="1222449" y="0"/>
                  </a:lnTo>
                  <a:cubicBezTo>
                    <a:pt x="1231779" y="0"/>
                    <a:pt x="1240726" y="3706"/>
                    <a:pt x="1247323" y="10303"/>
                  </a:cubicBezTo>
                  <a:cubicBezTo>
                    <a:pt x="1253921" y="16900"/>
                    <a:pt x="1257627" y="25848"/>
                    <a:pt x="1257627" y="35178"/>
                  </a:cubicBezTo>
                  <a:lnTo>
                    <a:pt x="1257627" y="1043716"/>
                  </a:lnTo>
                  <a:cubicBezTo>
                    <a:pt x="1257627" y="1053046"/>
                    <a:pt x="1253921" y="1061993"/>
                    <a:pt x="1247323" y="1068590"/>
                  </a:cubicBezTo>
                  <a:cubicBezTo>
                    <a:pt x="1240726" y="1075187"/>
                    <a:pt x="1231779" y="1078894"/>
                    <a:pt x="1222449" y="1078894"/>
                  </a:cubicBezTo>
                  <a:lnTo>
                    <a:pt x="35178" y="1078894"/>
                  </a:lnTo>
                  <a:cubicBezTo>
                    <a:pt x="25848" y="1078894"/>
                    <a:pt x="16900" y="1075187"/>
                    <a:pt x="10303" y="1068590"/>
                  </a:cubicBezTo>
                  <a:cubicBezTo>
                    <a:pt x="3706" y="1061993"/>
                    <a:pt x="0" y="1053046"/>
                    <a:pt x="0" y="1043716"/>
                  </a:cubicBezTo>
                  <a:lnTo>
                    <a:pt x="0" y="35178"/>
                  </a:lnTo>
                  <a:cubicBezTo>
                    <a:pt x="0" y="25848"/>
                    <a:pt x="3706" y="16900"/>
                    <a:pt x="10303" y="10303"/>
                  </a:cubicBezTo>
                  <a:cubicBezTo>
                    <a:pt x="16900" y="3706"/>
                    <a:pt x="25848" y="0"/>
                    <a:pt x="35178" y="0"/>
                  </a:cubicBezTo>
                  <a:close/>
                </a:path>
              </a:pathLst>
            </a:custGeom>
            <a:blipFill>
              <a:blip r:embed="rId3">
                <a:alphaModFix amt="55000"/>
              </a:blip>
              <a:stretch>
                <a:fillRect l="-7192" t="0" r="-7192" b="0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-800100" y="580658"/>
            <a:ext cx="13215784" cy="1419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90"/>
              </a:lnSpc>
              <a:spcBef>
                <a:spcPct val="0"/>
              </a:spcBef>
            </a:pPr>
            <a:r>
              <a:rPr lang="en-US" sz="9038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PROJECT TITLE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-1291596" y="3269129"/>
            <a:ext cx="13139595" cy="1641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57"/>
              </a:lnSpc>
              <a:spcBef>
                <a:spcPct val="0"/>
              </a:spcBef>
            </a:pPr>
            <a:r>
              <a:rPr lang="en-US" sz="5673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PERSONAL PORTFOLIO WEBSITE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87810" y="2772956"/>
            <a:ext cx="10854779" cy="4722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9"/>
              </a:lnSpc>
              <a:spcBef>
                <a:spcPct val="0"/>
              </a:spcBef>
            </a:pPr>
            <a:r>
              <a:rPr lang="en-US" sz="3876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1.PROBLEM STATEMENT</a:t>
            </a:r>
          </a:p>
          <a:p>
            <a:pPr algn="l">
              <a:lnSpc>
                <a:spcPts val="4069"/>
              </a:lnSpc>
              <a:spcBef>
                <a:spcPct val="0"/>
              </a:spcBef>
            </a:pPr>
            <a:r>
              <a:rPr lang="en-US" sz="3876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2.PROJECT OVERVIEW</a:t>
            </a:r>
          </a:p>
          <a:p>
            <a:pPr algn="l">
              <a:lnSpc>
                <a:spcPts val="4069"/>
              </a:lnSpc>
              <a:spcBef>
                <a:spcPct val="0"/>
              </a:spcBef>
            </a:pPr>
            <a:r>
              <a:rPr lang="en-US" sz="3876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3.END USERS</a:t>
            </a:r>
          </a:p>
          <a:p>
            <a:pPr algn="l">
              <a:lnSpc>
                <a:spcPts val="4069"/>
              </a:lnSpc>
              <a:spcBef>
                <a:spcPct val="0"/>
              </a:spcBef>
            </a:pPr>
            <a:r>
              <a:rPr lang="en-US" sz="3876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4.TOOLS AND TECHNOLOGIES</a:t>
            </a:r>
          </a:p>
          <a:p>
            <a:pPr algn="l">
              <a:lnSpc>
                <a:spcPts val="4069"/>
              </a:lnSpc>
              <a:spcBef>
                <a:spcPct val="0"/>
              </a:spcBef>
            </a:pPr>
            <a:r>
              <a:rPr lang="en-US" sz="3876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5.PORTFOLIO DESIGN AND LAYOUT</a:t>
            </a:r>
          </a:p>
          <a:p>
            <a:pPr algn="l">
              <a:lnSpc>
                <a:spcPts val="4069"/>
              </a:lnSpc>
              <a:spcBef>
                <a:spcPct val="0"/>
              </a:spcBef>
            </a:pPr>
            <a:r>
              <a:rPr lang="en-US" sz="3876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6.FEATURES AND FUNCTIONALITY</a:t>
            </a:r>
          </a:p>
          <a:p>
            <a:pPr algn="l">
              <a:lnSpc>
                <a:spcPts val="4069"/>
              </a:lnSpc>
              <a:spcBef>
                <a:spcPct val="0"/>
              </a:spcBef>
            </a:pPr>
            <a:r>
              <a:rPr lang="en-US" sz="3876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7.RESULTS AND SCREENSHOTS</a:t>
            </a:r>
          </a:p>
          <a:p>
            <a:pPr algn="l">
              <a:lnSpc>
                <a:spcPts val="4069"/>
              </a:lnSpc>
              <a:spcBef>
                <a:spcPct val="0"/>
              </a:spcBef>
            </a:pPr>
            <a:r>
              <a:rPr lang="en-US" sz="3876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8.CONCLUSION</a:t>
            </a:r>
          </a:p>
          <a:p>
            <a:pPr algn="l">
              <a:lnSpc>
                <a:spcPts val="4069"/>
              </a:lnSpc>
              <a:spcBef>
                <a:spcPct val="0"/>
              </a:spcBef>
            </a:pPr>
            <a:r>
              <a:rPr lang="en-US" sz="3876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9.GITHUB LINK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686981"/>
            <a:ext cx="6547396" cy="1419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90"/>
              </a:lnSpc>
              <a:spcBef>
                <a:spcPct val="0"/>
              </a:spcBef>
            </a:pPr>
            <a:r>
              <a:rPr lang="en-US" sz="9038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AGENDA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914400" y="695325"/>
            <a:ext cx="16402050" cy="1267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40"/>
              </a:lnSpc>
              <a:spcBef>
                <a:spcPct val="0"/>
              </a:spcBef>
            </a:pPr>
            <a:r>
              <a:rPr lang="en-US" sz="8038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PROBLEM STATEMENT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57587" y="2527948"/>
            <a:ext cx="20859027" cy="5662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3"/>
              </a:lnSpc>
              <a:spcBef>
                <a:spcPct val="0"/>
              </a:spcBef>
            </a:pPr>
            <a:r>
              <a:rPr lang="en-US" sz="326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IN THE MODERN DIGITAL ERA, RELYING ONLY ON TRADITIONAL</a:t>
            </a:r>
          </a:p>
          <a:p>
            <a:pPr algn="l">
              <a:lnSpc>
                <a:spcPts val="3433"/>
              </a:lnSpc>
              <a:spcBef>
                <a:spcPct val="0"/>
              </a:spcBef>
            </a:pPr>
            <a:r>
              <a:rPr lang="en-US" sz="326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RESUMES IS NOT ENOUGH TO SHOWCASE AN INDIVIDUAL’S</a:t>
            </a:r>
          </a:p>
          <a:p>
            <a:pPr algn="l">
              <a:lnSpc>
                <a:spcPts val="3433"/>
              </a:lnSpc>
              <a:spcBef>
                <a:spcPct val="0"/>
              </a:spcBef>
            </a:pPr>
            <a:r>
              <a:rPr lang="en-US" sz="326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SKILLS, PROJECTS, AND ACHIEVEMENTS. RECRUITERS AND</a:t>
            </a:r>
          </a:p>
          <a:p>
            <a:pPr algn="l">
              <a:lnSpc>
                <a:spcPts val="3433"/>
              </a:lnSpc>
              <a:spcBef>
                <a:spcPct val="0"/>
              </a:spcBef>
            </a:pPr>
            <a:r>
              <a:rPr lang="en-US" sz="326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COLLABORATORS OFTEN LOOK FOR AN ONLINE PRESENCE</a:t>
            </a:r>
          </a:p>
          <a:p>
            <a:pPr algn="l">
              <a:lnSpc>
                <a:spcPts val="3433"/>
              </a:lnSpc>
              <a:spcBef>
                <a:spcPct val="0"/>
              </a:spcBef>
            </a:pPr>
            <a:r>
              <a:rPr lang="en-US" sz="326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THAT REFLECTS BOTH TECHNICAL EXPERTISE AND</a:t>
            </a:r>
          </a:p>
          <a:p>
            <a:pPr algn="l">
              <a:lnSpc>
                <a:spcPts val="3433"/>
              </a:lnSpc>
              <a:spcBef>
                <a:spcPct val="0"/>
              </a:spcBef>
            </a:pPr>
            <a:r>
              <a:rPr lang="en-US" sz="326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CREATIVITY. WITHOUT A PERSONAL DIGITAL SPACE, IT</a:t>
            </a:r>
          </a:p>
          <a:p>
            <a:pPr algn="l">
              <a:lnSpc>
                <a:spcPts val="3433"/>
              </a:lnSpc>
              <a:spcBef>
                <a:spcPct val="0"/>
              </a:spcBef>
            </a:pPr>
            <a:r>
              <a:rPr lang="en-US" sz="326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BECOMES DIFFICULT TO STAND OUT IN A COMPETITIVE</a:t>
            </a:r>
          </a:p>
          <a:p>
            <a:pPr algn="l">
              <a:lnSpc>
                <a:spcPts val="3433"/>
              </a:lnSpc>
              <a:spcBef>
                <a:spcPct val="0"/>
              </a:spcBef>
            </a:pPr>
            <a:r>
              <a:rPr lang="en-US" sz="326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FIELD. TO OVERCOME THIS CHALLENGE, THIS PROJECT</a:t>
            </a:r>
          </a:p>
          <a:p>
            <a:pPr algn="l">
              <a:lnSpc>
                <a:spcPts val="3433"/>
              </a:lnSpc>
              <a:spcBef>
                <a:spcPct val="0"/>
              </a:spcBef>
            </a:pPr>
            <a:r>
              <a:rPr lang="en-US" sz="326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FOCUSES ON DEVELOPING A PERSONAL PORTFOLIO</a:t>
            </a:r>
          </a:p>
          <a:p>
            <a:pPr algn="l">
              <a:lnSpc>
                <a:spcPts val="3433"/>
              </a:lnSpc>
              <a:spcBef>
                <a:spcPct val="0"/>
              </a:spcBef>
            </a:pPr>
            <a:r>
              <a:rPr lang="en-US" sz="326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WEBSITE , PROVIDING AN ORGANIZED AND PROFESSIONAL</a:t>
            </a:r>
          </a:p>
          <a:p>
            <a:pPr algn="l">
              <a:lnSpc>
                <a:spcPts val="3433"/>
              </a:lnSpc>
              <a:spcBef>
                <a:spcPct val="0"/>
              </a:spcBef>
            </a:pPr>
            <a:r>
              <a:rPr lang="en-US" sz="326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PLATFORM TO PRESENT QUALIFICATIONS, CERTIFICATIONS,</a:t>
            </a:r>
          </a:p>
          <a:p>
            <a:pPr algn="l">
              <a:lnSpc>
                <a:spcPts val="3433"/>
              </a:lnSpc>
              <a:spcBef>
                <a:spcPct val="0"/>
              </a:spcBef>
            </a:pPr>
            <a:r>
              <a:rPr lang="en-US" sz="326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AND PROJECTS IN AN EASILY ACCESSIBLE MANNER.</a:t>
            </a:r>
          </a:p>
          <a:p>
            <a:pPr algn="l">
              <a:lnSpc>
                <a:spcPts val="343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18518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7175" y="609600"/>
            <a:ext cx="14580096" cy="1419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90"/>
              </a:lnSpc>
              <a:spcBef>
                <a:spcPct val="0"/>
              </a:spcBef>
            </a:pPr>
            <a:r>
              <a:rPr lang="en-US" sz="9038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PROJECT OVERVIEW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56865" y="3338824"/>
            <a:ext cx="18374060" cy="35903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15"/>
              </a:lnSpc>
              <a:spcBef>
                <a:spcPct val="0"/>
              </a:spcBef>
            </a:pPr>
            <a:r>
              <a:rPr lang="en-US" sz="2967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THE PERSONAL PORTFOLIO WEBSITE IS DEVELOPED FOR HEMACHANDRU </a:t>
            </a:r>
          </a:p>
          <a:p>
            <a:pPr algn="just">
              <a:lnSpc>
                <a:spcPts val="3115"/>
              </a:lnSpc>
              <a:spcBef>
                <a:spcPct val="0"/>
              </a:spcBef>
            </a:pPr>
            <a:r>
              <a:rPr lang="en-US" sz="2967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 TO BUILD A STRONG ONLINE PRESENCE AND SHOWCASE</a:t>
            </a:r>
          </a:p>
          <a:p>
            <a:pPr algn="l">
              <a:lnSpc>
                <a:spcPts val="3115"/>
              </a:lnSpc>
              <a:spcBef>
                <a:spcPct val="0"/>
              </a:spcBef>
            </a:pPr>
            <a:r>
              <a:rPr lang="en-US" sz="2967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ACADEMIC QUALIFICATIONS, TECHNICAL SKILLS, CERTIFICATIONS, AND</a:t>
            </a:r>
          </a:p>
          <a:p>
            <a:pPr algn="l">
              <a:lnSpc>
                <a:spcPts val="3115"/>
              </a:lnSpc>
              <a:spcBef>
                <a:spcPct val="0"/>
              </a:spcBef>
            </a:pPr>
            <a:r>
              <a:rPr lang="en-US" sz="2967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PROJECTS. IT ACTS AS A DIGITAL RESUME THAT IS EASILY ACCESSIBLE</a:t>
            </a:r>
          </a:p>
          <a:p>
            <a:pPr algn="l">
              <a:lnSpc>
                <a:spcPts val="3115"/>
              </a:lnSpc>
              <a:spcBef>
                <a:spcPct val="0"/>
              </a:spcBef>
            </a:pPr>
            <a:r>
              <a:rPr lang="en-US" sz="2967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AND HELPS RECRUITERS AND COLLABORATORS UNDERSTAND</a:t>
            </a:r>
          </a:p>
          <a:p>
            <a:pPr algn="l">
              <a:lnSpc>
                <a:spcPts val="3115"/>
              </a:lnSpc>
              <a:spcBef>
                <a:spcPct val="0"/>
              </a:spcBef>
            </a:pPr>
            <a:r>
              <a:rPr lang="en-US" sz="2967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PROFESSIONAL ABILITIES AT A GLANCE. DESIGNED WITH A</a:t>
            </a:r>
          </a:p>
          <a:p>
            <a:pPr algn="l">
              <a:lnSpc>
                <a:spcPts val="3115"/>
              </a:lnSpc>
              <a:spcBef>
                <a:spcPct val="0"/>
              </a:spcBef>
            </a:pPr>
            <a:r>
              <a:rPr lang="en-US" sz="2967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RESPONSIVE LAYOUT, THE PORTFOLIO ENSURES SMOOTH VIEWING</a:t>
            </a:r>
          </a:p>
          <a:p>
            <a:pPr algn="l">
              <a:lnSpc>
                <a:spcPts val="3115"/>
              </a:lnSpc>
              <a:spcBef>
                <a:spcPct val="0"/>
              </a:spcBef>
            </a:pPr>
            <a:r>
              <a:rPr lang="en-US" sz="2967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ACROSS DEVICES WHILE PRESENTING INFORMATION IN A CLEAR AND</a:t>
            </a:r>
          </a:p>
          <a:p>
            <a:pPr algn="l">
              <a:lnSpc>
                <a:spcPts val="3115"/>
              </a:lnSpc>
              <a:spcBef>
                <a:spcPct val="0"/>
              </a:spcBef>
            </a:pPr>
            <a:r>
              <a:rPr lang="en-US" sz="2967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ORGANIZED MANNER.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038350" y="5181600"/>
            <a:ext cx="12352120" cy="8229600"/>
          </a:xfrm>
          <a:custGeom>
            <a:avLst/>
            <a:gdLst/>
            <a:ahLst/>
            <a:cxnLst/>
            <a:rect r="r" b="b" t="t" l="l"/>
            <a:pathLst>
              <a:path h="8229600" w="12352120">
                <a:moveTo>
                  <a:pt x="0" y="0"/>
                </a:moveTo>
                <a:lnTo>
                  <a:pt x="12352120" y="0"/>
                </a:lnTo>
                <a:lnTo>
                  <a:pt x="123521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-2286000" y="730155"/>
            <a:ext cx="19888200" cy="1059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65"/>
              </a:lnSpc>
              <a:spcBef>
                <a:spcPct val="0"/>
              </a:spcBef>
            </a:pPr>
            <a:r>
              <a:rPr lang="en-US" sz="6728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WHO ARE THE END USERS?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73856" y="1951541"/>
            <a:ext cx="6124834" cy="3489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4"/>
              </a:lnSpc>
              <a:spcBef>
                <a:spcPct val="0"/>
              </a:spcBef>
            </a:pPr>
            <a:r>
              <a:rPr lang="en-US" sz="3690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RECRUITERS AND</a:t>
            </a:r>
          </a:p>
          <a:p>
            <a:pPr algn="l">
              <a:lnSpc>
                <a:spcPts val="3874"/>
              </a:lnSpc>
              <a:spcBef>
                <a:spcPct val="0"/>
              </a:spcBef>
            </a:pPr>
            <a:r>
              <a:rPr lang="en-US" sz="3690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EMPLOYERS – TO</a:t>
            </a:r>
          </a:p>
          <a:p>
            <a:pPr algn="l">
              <a:lnSpc>
                <a:spcPts val="3874"/>
              </a:lnSpc>
              <a:spcBef>
                <a:spcPct val="0"/>
              </a:spcBef>
            </a:pPr>
            <a:r>
              <a:rPr lang="en-US" sz="3690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EVALUATE SKILLS,</a:t>
            </a:r>
          </a:p>
          <a:p>
            <a:pPr algn="l">
              <a:lnSpc>
                <a:spcPts val="3874"/>
              </a:lnSpc>
              <a:spcBef>
                <a:spcPct val="0"/>
              </a:spcBef>
            </a:pPr>
            <a:r>
              <a:rPr lang="en-US" sz="3690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QUALIFICATIONS, AND</a:t>
            </a:r>
          </a:p>
          <a:p>
            <a:pPr algn="l">
              <a:lnSpc>
                <a:spcPts val="3874"/>
              </a:lnSpc>
              <a:spcBef>
                <a:spcPct val="0"/>
              </a:spcBef>
            </a:pPr>
            <a:r>
              <a:rPr lang="en-US" sz="3690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PROJECTS FOR JOB</a:t>
            </a:r>
          </a:p>
          <a:p>
            <a:pPr algn="l">
              <a:lnSpc>
                <a:spcPts val="3874"/>
              </a:lnSpc>
              <a:spcBef>
                <a:spcPct val="0"/>
              </a:spcBef>
            </a:pPr>
            <a:r>
              <a:rPr lang="en-US" sz="3690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OPPORTUNITIES.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2277656"/>
            <a:ext cx="7686675" cy="3364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6"/>
              </a:lnSpc>
              <a:spcBef>
                <a:spcPct val="0"/>
              </a:spcBef>
            </a:pPr>
            <a:r>
              <a:rPr lang="en-US" sz="4120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PEERS AND</a:t>
            </a:r>
          </a:p>
          <a:p>
            <a:pPr algn="l">
              <a:lnSpc>
                <a:spcPts val="4326"/>
              </a:lnSpc>
              <a:spcBef>
                <a:spcPct val="0"/>
              </a:spcBef>
            </a:pPr>
            <a:r>
              <a:rPr lang="en-US" sz="4120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COLLABORATORS – TO</a:t>
            </a:r>
          </a:p>
          <a:p>
            <a:pPr algn="l">
              <a:lnSpc>
                <a:spcPts val="4326"/>
              </a:lnSpc>
              <a:spcBef>
                <a:spcPct val="0"/>
              </a:spcBef>
            </a:pPr>
            <a:r>
              <a:rPr lang="en-US" sz="4120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CONNECT FOR ACADEMIC</a:t>
            </a:r>
          </a:p>
          <a:p>
            <a:pPr algn="l">
              <a:lnSpc>
                <a:spcPts val="4326"/>
              </a:lnSpc>
              <a:spcBef>
                <a:spcPct val="0"/>
              </a:spcBef>
            </a:pPr>
            <a:r>
              <a:rPr lang="en-US" sz="4120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OR PROFESSIONAL</a:t>
            </a:r>
          </a:p>
          <a:p>
            <a:pPr algn="l">
              <a:lnSpc>
                <a:spcPts val="4326"/>
              </a:lnSpc>
              <a:spcBef>
                <a:spcPct val="0"/>
              </a:spcBef>
            </a:pPr>
            <a:r>
              <a:rPr lang="en-US" sz="4120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PROJECTS.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0" y="6069786"/>
            <a:ext cx="9144000" cy="3773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32"/>
              </a:lnSpc>
              <a:spcBef>
                <a:spcPct val="0"/>
              </a:spcBef>
            </a:pPr>
            <a:r>
              <a:rPr lang="en-US" sz="4602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FACULTY MEMBERS AND</a:t>
            </a:r>
          </a:p>
          <a:p>
            <a:pPr algn="l">
              <a:lnSpc>
                <a:spcPts val="4832"/>
              </a:lnSpc>
              <a:spcBef>
                <a:spcPct val="0"/>
              </a:spcBef>
            </a:pPr>
            <a:r>
              <a:rPr lang="en-US" sz="4602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EVALUATORS – TO ASSESS</a:t>
            </a:r>
          </a:p>
          <a:p>
            <a:pPr algn="l">
              <a:lnSpc>
                <a:spcPts val="4832"/>
              </a:lnSpc>
              <a:spcBef>
                <a:spcPct val="0"/>
              </a:spcBef>
            </a:pPr>
            <a:r>
              <a:rPr lang="en-US" sz="4602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TECHNICAL KNOWLEDGE</a:t>
            </a:r>
          </a:p>
          <a:p>
            <a:pPr algn="l">
              <a:lnSpc>
                <a:spcPts val="4832"/>
              </a:lnSpc>
              <a:spcBef>
                <a:spcPct val="0"/>
              </a:spcBef>
            </a:pPr>
            <a:r>
              <a:rPr lang="en-US" sz="4602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AND PROJECT WORK.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320808" y="6079311"/>
            <a:ext cx="8104584" cy="3178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9"/>
              </a:lnSpc>
              <a:spcBef>
                <a:spcPct val="0"/>
              </a:spcBef>
            </a:pPr>
            <a:r>
              <a:rPr lang="en-US" sz="3876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GENERAL AUDIENCE –</a:t>
            </a:r>
          </a:p>
          <a:p>
            <a:pPr algn="l">
              <a:lnSpc>
                <a:spcPts val="4069"/>
              </a:lnSpc>
              <a:spcBef>
                <a:spcPct val="0"/>
              </a:spcBef>
            </a:pPr>
            <a:r>
              <a:rPr lang="en-US" sz="3876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ANYONE INTERESTED IN</a:t>
            </a:r>
          </a:p>
          <a:p>
            <a:pPr algn="l">
              <a:lnSpc>
                <a:spcPts val="4069"/>
              </a:lnSpc>
              <a:spcBef>
                <a:spcPct val="0"/>
              </a:spcBef>
            </a:pPr>
            <a:r>
              <a:rPr lang="en-US" sz="3876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LEARNING MORE ABOUT</a:t>
            </a:r>
          </a:p>
          <a:p>
            <a:pPr algn="l">
              <a:lnSpc>
                <a:spcPts val="4069"/>
              </a:lnSpc>
              <a:spcBef>
                <a:spcPct val="0"/>
              </a:spcBef>
            </a:pPr>
            <a:r>
              <a:rPr lang="en-US" sz="3876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THE PROFESSIONAL PROFILE</a:t>
            </a:r>
          </a:p>
          <a:p>
            <a:pPr algn="l">
              <a:lnSpc>
                <a:spcPts val="4069"/>
              </a:lnSpc>
              <a:spcBef>
                <a:spcPct val="0"/>
              </a:spcBef>
            </a:pPr>
            <a:r>
              <a:rPr lang="en-US" sz="3876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OF ALMAS BEGAM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32806" t="-48141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5743575" y="549800"/>
            <a:ext cx="24717375" cy="976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66"/>
              </a:lnSpc>
              <a:spcBef>
                <a:spcPct val="0"/>
              </a:spcBef>
            </a:pPr>
            <a:r>
              <a:rPr lang="en-US" sz="6253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TOOLS AND TECHNIQUES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40239" y="2659655"/>
            <a:ext cx="17607523" cy="5346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84"/>
              </a:lnSpc>
              <a:spcBef>
                <a:spcPct val="0"/>
              </a:spcBef>
            </a:pPr>
            <a:r>
              <a:rPr lang="en-US" sz="2651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FRONTEND DEVELOPMENT:</a:t>
            </a:r>
          </a:p>
          <a:p>
            <a:pPr algn="just">
              <a:lnSpc>
                <a:spcPts val="2784"/>
              </a:lnSpc>
              <a:spcBef>
                <a:spcPct val="0"/>
              </a:spcBef>
            </a:pPr>
            <a:r>
              <a:rPr lang="en-US" sz="2651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HTML5 – FOR STRUCTURING THE WEB PAGES.</a:t>
            </a:r>
          </a:p>
          <a:p>
            <a:pPr algn="just">
              <a:lnSpc>
                <a:spcPts val="2784"/>
              </a:lnSpc>
              <a:spcBef>
                <a:spcPct val="0"/>
              </a:spcBef>
            </a:pPr>
            <a:r>
              <a:rPr lang="en-US" sz="2651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CSS3 – FOR STYLING AND LAYOUT DESIGN.</a:t>
            </a:r>
          </a:p>
          <a:p>
            <a:pPr algn="just">
              <a:lnSpc>
                <a:spcPts val="2784"/>
              </a:lnSpc>
              <a:spcBef>
                <a:spcPct val="0"/>
              </a:spcBef>
            </a:pPr>
            <a:r>
              <a:rPr lang="en-US" sz="2651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JAVASCRIPT – FOR INTERACTIVITY AND DYNAMIC BEHAVIOR.</a:t>
            </a:r>
          </a:p>
          <a:p>
            <a:pPr algn="just">
              <a:lnSpc>
                <a:spcPts val="2784"/>
              </a:lnSpc>
              <a:spcBef>
                <a:spcPct val="0"/>
              </a:spcBef>
            </a:pPr>
            <a:r>
              <a:rPr lang="en-US" sz="2651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VERSION CONTROL &amp; HOSTING:</a:t>
            </a:r>
          </a:p>
          <a:p>
            <a:pPr algn="just">
              <a:lnSpc>
                <a:spcPts val="2784"/>
              </a:lnSpc>
              <a:spcBef>
                <a:spcPct val="0"/>
              </a:spcBef>
            </a:pPr>
            <a:r>
              <a:rPr lang="en-US" sz="2651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GIT &amp; GITHUB – FOR VERSION CONTROL AND PROJECT HOSTING.</a:t>
            </a:r>
          </a:p>
          <a:p>
            <a:pPr algn="just">
              <a:lnSpc>
                <a:spcPts val="2784"/>
              </a:lnSpc>
              <a:spcBef>
                <a:spcPct val="0"/>
              </a:spcBef>
            </a:pPr>
            <a:r>
              <a:rPr lang="en-US" sz="2651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DESIGN TOOLS:</a:t>
            </a:r>
          </a:p>
          <a:p>
            <a:pPr algn="just">
              <a:lnSpc>
                <a:spcPts val="2784"/>
              </a:lnSpc>
              <a:spcBef>
                <a:spcPct val="0"/>
              </a:spcBef>
            </a:pPr>
            <a:r>
              <a:rPr lang="en-US" sz="2651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CANVA / FIGMA – FOR CREATING AND REFINING UI/UX DESIGNS.</a:t>
            </a:r>
          </a:p>
          <a:p>
            <a:pPr algn="just">
              <a:lnSpc>
                <a:spcPts val="2784"/>
              </a:lnSpc>
              <a:spcBef>
                <a:spcPct val="0"/>
              </a:spcBef>
            </a:pPr>
            <a:r>
              <a:rPr lang="en-US" sz="2651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TECHNIQUES:</a:t>
            </a:r>
          </a:p>
          <a:p>
            <a:pPr algn="just">
              <a:lnSpc>
                <a:spcPts val="2784"/>
              </a:lnSpc>
              <a:spcBef>
                <a:spcPct val="0"/>
              </a:spcBef>
            </a:pPr>
            <a:r>
              <a:rPr lang="en-US" sz="2651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RESPONSIVE WEB DESIGN – ENSURING COMPATIBILITY ACROSS DEVICES.</a:t>
            </a:r>
          </a:p>
          <a:p>
            <a:pPr algn="just">
              <a:lnSpc>
                <a:spcPts val="2784"/>
              </a:lnSpc>
              <a:spcBef>
                <a:spcPct val="0"/>
              </a:spcBef>
            </a:pPr>
            <a:r>
              <a:rPr lang="en-US" sz="2651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USER-CENTERED DESIGN – FOCUSING ON READABILITY, ACCESSIBILITY, AND PROFESSIONAL</a:t>
            </a:r>
          </a:p>
          <a:p>
            <a:pPr algn="just">
              <a:lnSpc>
                <a:spcPts val="2784"/>
              </a:lnSpc>
              <a:spcBef>
                <a:spcPct val="0"/>
              </a:spcBef>
            </a:pPr>
            <a:r>
              <a:rPr lang="en-US" sz="2651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PRESENTATION.</a:t>
            </a:r>
          </a:p>
          <a:p>
            <a:pPr algn="just">
              <a:lnSpc>
                <a:spcPts val="2784"/>
              </a:lnSpc>
              <a:spcBef>
                <a:spcPct val="0"/>
              </a:spcBef>
            </a:pPr>
            <a:r>
              <a:rPr lang="en-US" sz="2651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CODE OPTIMIZATION – CLEAN, REUSABLE, AND WELL-STRUCTURED CODE FOR PERFORMANCE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3000375" y="500644"/>
            <a:ext cx="24145875" cy="1018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60"/>
              </a:lnSpc>
              <a:spcBef>
                <a:spcPct val="0"/>
              </a:spcBef>
            </a:pPr>
            <a:r>
              <a:rPr lang="en-US" sz="6438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PORTFOLIO DESIGN AND LAYOUT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67978" y="1972856"/>
            <a:ext cx="6211309" cy="4326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38"/>
              </a:lnSpc>
              <a:spcBef>
                <a:spcPct val="0"/>
              </a:spcBef>
            </a:pPr>
            <a:r>
              <a:rPr lang="en-US" sz="2513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THE PORTFOLIO WEBSITE IS DESIGNED WITH A</a:t>
            </a:r>
          </a:p>
          <a:p>
            <a:pPr algn="l">
              <a:lnSpc>
                <a:spcPts val="2638"/>
              </a:lnSpc>
              <a:spcBef>
                <a:spcPct val="0"/>
              </a:spcBef>
            </a:pPr>
            <a:r>
              <a:rPr lang="en-US" sz="2513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CLEAN AND MODERN LAYOUT TO ENSURE</a:t>
            </a:r>
          </a:p>
          <a:p>
            <a:pPr algn="l">
              <a:lnSpc>
                <a:spcPts val="2638"/>
              </a:lnSpc>
              <a:spcBef>
                <a:spcPct val="0"/>
              </a:spcBef>
            </a:pPr>
            <a:r>
              <a:rPr lang="en-US" sz="2513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PROFESSIONALISM AND USER-FRIENDLY</a:t>
            </a:r>
          </a:p>
          <a:p>
            <a:pPr algn="l">
              <a:lnSpc>
                <a:spcPts val="2638"/>
              </a:lnSpc>
              <a:spcBef>
                <a:spcPct val="0"/>
              </a:spcBef>
            </a:pPr>
            <a:r>
              <a:rPr lang="en-US" sz="2513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NAVIGATION. THE DESIGN FOLLOWS A</a:t>
            </a:r>
          </a:p>
          <a:p>
            <a:pPr algn="l">
              <a:lnSpc>
                <a:spcPts val="2638"/>
              </a:lnSpc>
              <a:spcBef>
                <a:spcPct val="0"/>
              </a:spcBef>
            </a:pPr>
            <a:r>
              <a:rPr lang="en-US" sz="2513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RESPONSIVE WEB STRUCTURE, MAKING IT</a:t>
            </a:r>
          </a:p>
          <a:p>
            <a:pPr algn="l">
              <a:lnSpc>
                <a:spcPts val="2638"/>
              </a:lnSpc>
              <a:spcBef>
                <a:spcPct val="0"/>
              </a:spcBef>
            </a:pPr>
            <a:r>
              <a:rPr lang="en-US" sz="2513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ACCESSIBLE ACROSS DESKTOPS, TABLETS,</a:t>
            </a:r>
          </a:p>
          <a:p>
            <a:pPr algn="l">
              <a:lnSpc>
                <a:spcPts val="2638"/>
              </a:lnSpc>
              <a:spcBef>
                <a:spcPct val="0"/>
              </a:spcBef>
            </a:pPr>
            <a:r>
              <a:rPr lang="en-US" sz="2513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AND MOBILE DEVICES.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746109" y="1982381"/>
            <a:ext cx="11541891" cy="4768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51"/>
              </a:lnSpc>
              <a:spcBef>
                <a:spcPct val="0"/>
              </a:spcBef>
            </a:pPr>
            <a:r>
              <a:rPr lang="en-US" sz="223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HOME PAGE – A BRIEF INTRODUCTION WITH NAME, TITLE, AND A PROFESSIONAL</a:t>
            </a:r>
          </a:p>
          <a:p>
            <a:pPr algn="l">
              <a:lnSpc>
                <a:spcPts val="2351"/>
              </a:lnSpc>
              <a:spcBef>
                <a:spcPct val="0"/>
              </a:spcBef>
            </a:pPr>
            <a:r>
              <a:rPr lang="en-US" sz="223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TAGLINE.</a:t>
            </a:r>
          </a:p>
          <a:p>
            <a:pPr algn="l">
              <a:lnSpc>
                <a:spcPts val="2351"/>
              </a:lnSpc>
              <a:spcBef>
                <a:spcPct val="0"/>
              </a:spcBef>
            </a:pPr>
            <a:r>
              <a:rPr lang="en-US" sz="223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ABOUT ME – SHOWCASING PERSONAL BACKGROUND, EDUCATION, AND CAREER</a:t>
            </a:r>
          </a:p>
          <a:p>
            <a:pPr algn="l">
              <a:lnSpc>
                <a:spcPts val="2351"/>
              </a:lnSpc>
              <a:spcBef>
                <a:spcPct val="0"/>
              </a:spcBef>
            </a:pPr>
            <a:r>
              <a:rPr lang="en-US" sz="223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GOALS.</a:t>
            </a:r>
          </a:p>
          <a:p>
            <a:pPr algn="l">
              <a:lnSpc>
                <a:spcPts val="2351"/>
              </a:lnSpc>
              <a:spcBef>
                <a:spcPct val="0"/>
              </a:spcBef>
            </a:pPr>
            <a:r>
              <a:rPr lang="en-US" sz="223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SKILLS – HIGHLIGHTING TECHNICAL AND SOFT SKILLS IN AN ORGANIZED FORMAT.</a:t>
            </a:r>
          </a:p>
          <a:p>
            <a:pPr algn="l">
              <a:lnSpc>
                <a:spcPts val="2351"/>
              </a:lnSpc>
              <a:spcBef>
                <a:spcPct val="0"/>
              </a:spcBef>
            </a:pPr>
            <a:r>
              <a:rPr lang="en-US" sz="223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PROJECTS – DISPLAYING ACADEMIC AND PERSONAL PROJECTS WITH</a:t>
            </a:r>
          </a:p>
          <a:p>
            <a:pPr algn="l">
              <a:lnSpc>
                <a:spcPts val="2048"/>
              </a:lnSpc>
              <a:spcBef>
                <a:spcPct val="0"/>
              </a:spcBef>
            </a:pPr>
            <a:r>
              <a:rPr lang="en-US" sz="1950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DESCRIPTIONS.</a:t>
            </a:r>
          </a:p>
          <a:p>
            <a:pPr algn="l">
              <a:lnSpc>
                <a:spcPts val="2351"/>
              </a:lnSpc>
              <a:spcBef>
                <a:spcPct val="0"/>
              </a:spcBef>
            </a:pPr>
            <a:r>
              <a:rPr lang="en-US" sz="223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CERTIFICATIONS – LISTING RELEVANT CERTIFICATIONS AND ACHIEVEMENTS.</a:t>
            </a:r>
          </a:p>
          <a:p>
            <a:pPr algn="l">
              <a:lnSpc>
                <a:spcPts val="2351"/>
              </a:lnSpc>
              <a:spcBef>
                <a:spcPct val="0"/>
              </a:spcBef>
            </a:pPr>
            <a:r>
              <a:rPr lang="en-US" sz="223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CONTACT SECTION – PROVIDING EMAIL, PHONE, AND SOCIAL MEDIA LINKS FOR</a:t>
            </a:r>
          </a:p>
          <a:p>
            <a:pPr algn="l">
              <a:lnSpc>
                <a:spcPts val="2351"/>
              </a:lnSpc>
              <a:spcBef>
                <a:spcPct val="0"/>
              </a:spcBef>
            </a:pPr>
            <a:r>
              <a:rPr lang="en-US" sz="2239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EASY COMMUNICATION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3743325" y="498739"/>
            <a:ext cx="25774650" cy="987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55"/>
              </a:lnSpc>
              <a:spcBef>
                <a:spcPct val="0"/>
              </a:spcBef>
            </a:pPr>
            <a:r>
              <a:rPr lang="en-US" sz="6338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FEATURES AND FUNCTIONALITIES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00075" y="1950098"/>
            <a:ext cx="14508050" cy="59677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81"/>
              </a:lnSpc>
              <a:spcBef>
                <a:spcPct val="0"/>
              </a:spcBef>
            </a:pPr>
            <a:r>
              <a:rPr lang="en-US" sz="3410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RESPONSIVE DESIGN – WORKS SMOOTHLY ON DESKTOP, TABLET, AND MOBILE.</a:t>
            </a:r>
          </a:p>
          <a:p>
            <a:pPr algn="l">
              <a:lnSpc>
                <a:spcPts val="3581"/>
              </a:lnSpc>
              <a:spcBef>
                <a:spcPct val="0"/>
              </a:spcBef>
            </a:pPr>
            <a:r>
              <a:rPr lang="en-US" sz="3410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HOME &amp; ABOUT SECTIONS – INTRODUCTION, BACKGROUND, AND CAREER GOALS.</a:t>
            </a:r>
          </a:p>
          <a:p>
            <a:pPr algn="l">
              <a:lnSpc>
                <a:spcPts val="3581"/>
              </a:lnSpc>
              <a:spcBef>
                <a:spcPct val="0"/>
              </a:spcBef>
            </a:pPr>
            <a:r>
              <a:rPr lang="en-US" sz="3410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SKILLS &amp; PROJECTS – SHOWCASES TECHNICAL ABILITIES AND ACADEMIC WORK.</a:t>
            </a:r>
          </a:p>
          <a:p>
            <a:pPr algn="l">
              <a:lnSpc>
                <a:spcPts val="3581"/>
              </a:lnSpc>
              <a:spcBef>
                <a:spcPct val="0"/>
              </a:spcBef>
            </a:pPr>
            <a:r>
              <a:rPr lang="en-US" sz="3410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CERTIFICATIONS – DISPLAYS COMPLETED CERTIFICATIONS AND ACHIEVEMENTS.</a:t>
            </a:r>
          </a:p>
          <a:p>
            <a:pPr algn="l">
              <a:lnSpc>
                <a:spcPts val="3581"/>
              </a:lnSpc>
              <a:spcBef>
                <a:spcPct val="0"/>
              </a:spcBef>
            </a:pPr>
            <a:r>
              <a:rPr lang="en-US" sz="3410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CONTACT SECTION – PROVIDES EMAIL, PHONE, AND SOCIAL MEDIA LINKS.</a:t>
            </a:r>
          </a:p>
          <a:p>
            <a:pPr algn="l">
              <a:lnSpc>
                <a:spcPts val="3581"/>
              </a:lnSpc>
              <a:spcBef>
                <a:spcPct val="0"/>
              </a:spcBef>
            </a:pPr>
            <a:r>
              <a:rPr lang="en-US" sz="3410">
                <a:solidFill>
                  <a:srgbClr val="FFFFFF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EASY NAVIGATION – CLEAN AND USER-FRIENDLY MENU SYSTEM.</a:t>
            </a:r>
          </a:p>
          <a:p>
            <a:pPr algn="l">
              <a:lnSpc>
                <a:spcPts val="358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DAGykLsIr_w</dc:identifier>
  <dcterms:modified xsi:type="dcterms:W3CDTF">2011-08-01T06:04:30Z</dcterms:modified>
  <cp:revision>1</cp:revision>
  <dc:title>Your paragraph text</dc:title>
</cp:coreProperties>
</file>

<file path=docProps/thumbnail.jpeg>
</file>